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BEFC2-1B2A-10F2-20B2-8668BDF96A27}" v="11" dt="2024-07-10T07:15:32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waraj kumar" userId="b64de96238e52678" providerId="Windows Live" clId="Web-{326BEFC2-1B2A-10F2-20B2-8668BDF96A27}"/>
    <pc:docChg chg="modSld">
      <pc:chgData name="swaraj kumar" userId="b64de96238e52678" providerId="Windows Live" clId="Web-{326BEFC2-1B2A-10F2-20B2-8668BDF96A27}" dt="2024-07-10T07:15:32.351" v="10"/>
      <pc:docMkLst>
        <pc:docMk/>
      </pc:docMkLst>
      <pc:sldChg chg="delSp">
        <pc:chgData name="swaraj kumar" userId="b64de96238e52678" providerId="Windows Live" clId="Web-{326BEFC2-1B2A-10F2-20B2-8668BDF96A27}" dt="2024-07-10T07:15:03.818" v="1"/>
        <pc:sldMkLst>
          <pc:docMk/>
          <pc:sldMk cId="0" sldId="256"/>
        </pc:sldMkLst>
        <pc:picChg chg="del">
          <ac:chgData name="swaraj kumar" userId="b64de96238e52678" providerId="Windows Live" clId="Web-{326BEFC2-1B2A-10F2-20B2-8668BDF96A27}" dt="2024-07-10T07:15:03.818" v="1"/>
          <ac:picMkLst>
            <pc:docMk/>
            <pc:sldMk cId="0" sldId="256"/>
            <ac:picMk id="11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5:06.474" v="2"/>
        <pc:sldMkLst>
          <pc:docMk/>
          <pc:sldMk cId="0" sldId="257"/>
        </pc:sldMkLst>
        <pc:picChg chg="del">
          <ac:chgData name="swaraj kumar" userId="b64de96238e52678" providerId="Windows Live" clId="Web-{326BEFC2-1B2A-10F2-20B2-8668BDF96A27}" dt="2024-07-10T07:15:06.474" v="2"/>
          <ac:picMkLst>
            <pc:docMk/>
            <pc:sldMk cId="0" sldId="257"/>
            <ac:picMk id="9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5:08.630" v="3"/>
        <pc:sldMkLst>
          <pc:docMk/>
          <pc:sldMk cId="0" sldId="258"/>
        </pc:sldMkLst>
        <pc:picChg chg="del">
          <ac:chgData name="swaraj kumar" userId="b64de96238e52678" providerId="Windows Live" clId="Web-{326BEFC2-1B2A-10F2-20B2-8668BDF96A27}" dt="2024-07-10T07:15:08.630" v="3"/>
          <ac:picMkLst>
            <pc:docMk/>
            <pc:sldMk cId="0" sldId="258"/>
            <ac:picMk id="7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5:10.927" v="4"/>
        <pc:sldMkLst>
          <pc:docMk/>
          <pc:sldMk cId="0" sldId="259"/>
        </pc:sldMkLst>
        <pc:picChg chg="del">
          <ac:chgData name="swaraj kumar" userId="b64de96238e52678" providerId="Windows Live" clId="Web-{326BEFC2-1B2A-10F2-20B2-8668BDF96A27}" dt="2024-07-10T07:15:10.927" v="4"/>
          <ac:picMkLst>
            <pc:docMk/>
            <pc:sldMk cId="0" sldId="259"/>
            <ac:picMk id="22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5:14.271" v="5"/>
        <pc:sldMkLst>
          <pc:docMk/>
          <pc:sldMk cId="0" sldId="260"/>
        </pc:sldMkLst>
        <pc:picChg chg="del">
          <ac:chgData name="swaraj kumar" userId="b64de96238e52678" providerId="Windows Live" clId="Web-{326BEFC2-1B2A-10F2-20B2-8668BDF96A27}" dt="2024-07-10T07:15:14.271" v="5"/>
          <ac:picMkLst>
            <pc:docMk/>
            <pc:sldMk cId="0" sldId="260"/>
            <ac:picMk id="16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5:19.412" v="6"/>
        <pc:sldMkLst>
          <pc:docMk/>
          <pc:sldMk cId="0" sldId="261"/>
        </pc:sldMkLst>
        <pc:picChg chg="del">
          <ac:chgData name="swaraj kumar" userId="b64de96238e52678" providerId="Windows Live" clId="Web-{326BEFC2-1B2A-10F2-20B2-8668BDF96A27}" dt="2024-07-10T07:15:19.412" v="6"/>
          <ac:picMkLst>
            <pc:docMk/>
            <pc:sldMk cId="0" sldId="261"/>
            <ac:picMk id="18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5:21.616" v="7"/>
        <pc:sldMkLst>
          <pc:docMk/>
          <pc:sldMk cId="0" sldId="262"/>
        </pc:sldMkLst>
        <pc:picChg chg="del">
          <ac:chgData name="swaraj kumar" userId="b64de96238e52678" providerId="Windows Live" clId="Web-{326BEFC2-1B2A-10F2-20B2-8668BDF96A27}" dt="2024-07-10T07:15:21.616" v="7"/>
          <ac:picMkLst>
            <pc:docMk/>
            <pc:sldMk cId="0" sldId="262"/>
            <ac:picMk id="16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5:24.788" v="8"/>
        <pc:sldMkLst>
          <pc:docMk/>
          <pc:sldMk cId="0" sldId="263"/>
        </pc:sldMkLst>
        <pc:picChg chg="del">
          <ac:chgData name="swaraj kumar" userId="b64de96238e52678" providerId="Windows Live" clId="Web-{326BEFC2-1B2A-10F2-20B2-8668BDF96A27}" dt="2024-07-10T07:15:24.788" v="8"/>
          <ac:picMkLst>
            <pc:docMk/>
            <pc:sldMk cId="0" sldId="263"/>
            <ac:picMk id="19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5:27.350" v="9"/>
        <pc:sldMkLst>
          <pc:docMk/>
          <pc:sldMk cId="0" sldId="264"/>
        </pc:sldMkLst>
        <pc:picChg chg="del">
          <ac:chgData name="swaraj kumar" userId="b64de96238e52678" providerId="Windows Live" clId="Web-{326BEFC2-1B2A-10F2-20B2-8668BDF96A27}" dt="2024-07-10T07:15:27.350" v="9"/>
          <ac:picMkLst>
            <pc:docMk/>
            <pc:sldMk cId="0" sldId="264"/>
            <ac:picMk id="19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4:59.146" v="0"/>
        <pc:sldMkLst>
          <pc:docMk/>
          <pc:sldMk cId="0" sldId="265"/>
        </pc:sldMkLst>
        <pc:picChg chg="del">
          <ac:chgData name="swaraj kumar" userId="b64de96238e52678" providerId="Windows Live" clId="Web-{326BEFC2-1B2A-10F2-20B2-8668BDF96A27}" dt="2024-07-10T07:14:59.146" v="0"/>
          <ac:picMkLst>
            <pc:docMk/>
            <pc:sldMk cId="0" sldId="265"/>
            <ac:picMk id="11" creationId="{00000000-0000-0000-0000-000000000000}"/>
          </ac:picMkLst>
        </pc:picChg>
      </pc:sldChg>
      <pc:sldChg chg="delSp">
        <pc:chgData name="swaraj kumar" userId="b64de96238e52678" providerId="Windows Live" clId="Web-{326BEFC2-1B2A-10F2-20B2-8668BDF96A27}" dt="2024-07-10T07:15:32.351" v="10"/>
        <pc:sldMkLst>
          <pc:docMk/>
          <pc:sldMk cId="0" sldId="266"/>
        </pc:sldMkLst>
        <pc:picChg chg="del">
          <ac:chgData name="swaraj kumar" userId="b64de96238e52678" providerId="Windows Live" clId="Web-{326BEFC2-1B2A-10F2-20B2-8668BDF96A27}" dt="2024-07-10T07:15:32.351" v="10"/>
          <ac:picMkLst>
            <pc:docMk/>
            <pc:sldMk cId="0" sldId="266"/>
            <ac:picMk id="1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8B3BF-4949-4C54-9B46-CCBFA75E0CAC}" type="datetimeFigureOut"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A9911-AA43-4455-B37C-3DCD07389E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867" y="2518053"/>
            <a:ext cx="4944666" cy="319349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309" y="1472089"/>
            <a:ext cx="7627382" cy="29507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44"/>
              </a:lnSpc>
              <a:buNone/>
            </a:pPr>
            <a:r>
              <a:rPr lang="en-US" sz="619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the Internet of Things (IoT)</a:t>
            </a:r>
            <a:endParaRPr lang="en-US" sz="6195" dirty="0"/>
          </a:p>
        </p:txBody>
      </p:sp>
      <p:sp>
        <p:nvSpPr>
          <p:cNvPr id="7" name="Text 2"/>
          <p:cNvSpPr/>
          <p:nvPr/>
        </p:nvSpPr>
        <p:spPr>
          <a:xfrm>
            <a:off x="758309" y="4747736"/>
            <a:ext cx="762738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Internet of Things (IoT) is a network of physical devices, vehicles, home appliances, and other items embedded with electronics, software, sensors, actuators, and network connectivity that enable these objects to collect and exchange data.</a:t>
            </a:r>
            <a:endParaRPr lang="en-US" sz="1706" dirty="0"/>
          </a:p>
        </p:txBody>
      </p:sp>
      <p:sp>
        <p:nvSpPr>
          <p:cNvPr id="8" name="Shape 3"/>
          <p:cNvSpPr/>
          <p:nvPr/>
        </p:nvSpPr>
        <p:spPr>
          <a:xfrm>
            <a:off x="758309" y="639449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29" y="6402110"/>
            <a:ext cx="331351" cy="33135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213128" y="6378297"/>
            <a:ext cx="2369939" cy="3792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86"/>
              </a:lnSpc>
              <a:buNone/>
            </a:pPr>
            <a:r>
              <a:rPr lang="en-US" sz="2133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Swaraj kumar</a:t>
            </a:r>
            <a:endParaRPr lang="en-US" sz="213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840581"/>
            <a:ext cx="8639413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Transmission and Processing</a:t>
            </a:r>
            <a:endParaRPr lang="en-US" sz="448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986558"/>
            <a:ext cx="6394371" cy="3951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8309" y="620922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Wireless Networks</a:t>
            </a:r>
            <a:endParaRPr lang="en-US" sz="2245" dirty="0"/>
          </a:p>
        </p:txBody>
      </p:sp>
      <p:sp>
        <p:nvSpPr>
          <p:cNvPr id="7" name="Text 3"/>
          <p:cNvSpPr/>
          <p:nvPr/>
        </p:nvSpPr>
        <p:spPr>
          <a:xfrm>
            <a:off x="758309" y="6695361"/>
            <a:ext cx="6394371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Wi-Fi, Bluetooth, and cellular networks enable communication between IoT devices.</a:t>
            </a:r>
            <a:endParaRPr lang="en-US" sz="170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1986558"/>
            <a:ext cx="6394490" cy="39520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7601" y="620934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 Processing</a:t>
            </a:r>
            <a:endParaRPr lang="en-US" sz="2245" dirty="0"/>
          </a:p>
        </p:txBody>
      </p:sp>
      <p:sp>
        <p:nvSpPr>
          <p:cNvPr id="10" name="Text 5"/>
          <p:cNvSpPr/>
          <p:nvPr/>
        </p:nvSpPr>
        <p:spPr>
          <a:xfrm>
            <a:off x="7477601" y="6695480"/>
            <a:ext cx="6394490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services provide scalable data storage, processing, and analysis.</a:t>
            </a:r>
            <a:endParaRPr lang="en-US" sz="1706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48" y="2878574"/>
            <a:ext cx="4944904" cy="247245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4709" y="825222"/>
            <a:ext cx="7627382" cy="1425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IoT Applications and Use Cases</a:t>
            </a:r>
            <a:endParaRPr lang="en-US" sz="4489" dirty="0"/>
          </a:p>
        </p:txBody>
      </p:sp>
      <p:sp>
        <p:nvSpPr>
          <p:cNvPr id="7" name="Shape 2"/>
          <p:cNvSpPr/>
          <p:nvPr/>
        </p:nvSpPr>
        <p:spPr>
          <a:xfrm>
            <a:off x="6244709" y="2575560"/>
            <a:ext cx="3705463" cy="2306122"/>
          </a:xfrm>
          <a:prstGeom prst="roundRect">
            <a:avLst>
              <a:gd name="adj" fmla="val 5637"/>
            </a:avLst>
          </a:prstGeom>
          <a:solidFill>
            <a:srgbClr val="EEEFF5"/>
          </a:solidFill>
          <a:ln/>
        </p:spPr>
      </p:sp>
      <p:sp>
        <p:nvSpPr>
          <p:cNvPr id="8" name="Text 3"/>
          <p:cNvSpPr/>
          <p:nvPr/>
        </p:nvSpPr>
        <p:spPr>
          <a:xfrm>
            <a:off x="6461284" y="2792135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Homes</a:t>
            </a:r>
            <a:endParaRPr lang="en-US" sz="2245" dirty="0"/>
          </a:p>
        </p:txBody>
      </p:sp>
      <p:sp>
        <p:nvSpPr>
          <p:cNvPr id="9" name="Text 4"/>
          <p:cNvSpPr/>
          <p:nvPr/>
        </p:nvSpPr>
        <p:spPr>
          <a:xfrm>
            <a:off x="6461284" y="3278267"/>
            <a:ext cx="3272314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homes use IoT devices for automation, security, energy efficiency, and entertainment.</a:t>
            </a:r>
            <a:endParaRPr lang="en-US" sz="1706" dirty="0"/>
          </a:p>
        </p:txBody>
      </p:sp>
      <p:sp>
        <p:nvSpPr>
          <p:cNvPr id="10" name="Shape 5"/>
          <p:cNvSpPr/>
          <p:nvPr/>
        </p:nvSpPr>
        <p:spPr>
          <a:xfrm>
            <a:off x="10166747" y="2575560"/>
            <a:ext cx="3705463" cy="2306122"/>
          </a:xfrm>
          <a:prstGeom prst="roundRect">
            <a:avLst>
              <a:gd name="adj" fmla="val 5637"/>
            </a:avLst>
          </a:prstGeom>
          <a:solidFill>
            <a:srgbClr val="EEEFF5"/>
          </a:solidFill>
          <a:ln/>
        </p:spPr>
      </p:sp>
      <p:sp>
        <p:nvSpPr>
          <p:cNvPr id="11" name="Text 6"/>
          <p:cNvSpPr/>
          <p:nvPr/>
        </p:nvSpPr>
        <p:spPr>
          <a:xfrm>
            <a:off x="10383322" y="2792135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Cities</a:t>
            </a:r>
            <a:endParaRPr lang="en-US" sz="2245" dirty="0"/>
          </a:p>
        </p:txBody>
      </p:sp>
      <p:sp>
        <p:nvSpPr>
          <p:cNvPr id="12" name="Text 7"/>
          <p:cNvSpPr/>
          <p:nvPr/>
        </p:nvSpPr>
        <p:spPr>
          <a:xfrm>
            <a:off x="10383322" y="3278267"/>
            <a:ext cx="3272314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cities use IoT to optimize traffic flow, manage infrastructure, and improve public services.</a:t>
            </a:r>
            <a:endParaRPr lang="en-US" sz="1706" dirty="0"/>
          </a:p>
        </p:txBody>
      </p:sp>
      <p:sp>
        <p:nvSpPr>
          <p:cNvPr id="13" name="Shape 8"/>
          <p:cNvSpPr/>
          <p:nvPr/>
        </p:nvSpPr>
        <p:spPr>
          <a:xfrm>
            <a:off x="6244709" y="5098256"/>
            <a:ext cx="3705463" cy="2306122"/>
          </a:xfrm>
          <a:prstGeom prst="roundRect">
            <a:avLst>
              <a:gd name="adj" fmla="val 5637"/>
            </a:avLst>
          </a:prstGeom>
          <a:solidFill>
            <a:srgbClr val="EEEFF5"/>
          </a:solidFill>
          <a:ln/>
        </p:spPr>
      </p:sp>
      <p:sp>
        <p:nvSpPr>
          <p:cNvPr id="14" name="Text 9"/>
          <p:cNvSpPr/>
          <p:nvPr/>
        </p:nvSpPr>
        <p:spPr>
          <a:xfrm>
            <a:off x="6461284" y="531483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Healthcare</a:t>
            </a:r>
            <a:endParaRPr lang="en-US" sz="2245" dirty="0"/>
          </a:p>
        </p:txBody>
      </p:sp>
      <p:sp>
        <p:nvSpPr>
          <p:cNvPr id="15" name="Text 10"/>
          <p:cNvSpPr/>
          <p:nvPr/>
        </p:nvSpPr>
        <p:spPr>
          <a:xfrm>
            <a:off x="6461284" y="5800963"/>
            <a:ext cx="3272314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devices are used in healthcare for remote monitoring, patient care, and medical diagnostics.</a:t>
            </a:r>
            <a:endParaRPr lang="en-US" sz="1706" dirty="0"/>
          </a:p>
        </p:txBody>
      </p:sp>
      <p:sp>
        <p:nvSpPr>
          <p:cNvPr id="16" name="Shape 11"/>
          <p:cNvSpPr/>
          <p:nvPr/>
        </p:nvSpPr>
        <p:spPr>
          <a:xfrm>
            <a:off x="10166747" y="5098256"/>
            <a:ext cx="3705463" cy="2306122"/>
          </a:xfrm>
          <a:prstGeom prst="roundRect">
            <a:avLst>
              <a:gd name="adj" fmla="val 5637"/>
            </a:avLst>
          </a:prstGeom>
          <a:solidFill>
            <a:srgbClr val="EEEFF5"/>
          </a:solidFill>
          <a:ln/>
        </p:spPr>
      </p:sp>
      <p:sp>
        <p:nvSpPr>
          <p:cNvPr id="17" name="Text 12"/>
          <p:cNvSpPr/>
          <p:nvPr/>
        </p:nvSpPr>
        <p:spPr>
          <a:xfrm>
            <a:off x="10383322" y="531483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Agriculture</a:t>
            </a:r>
            <a:endParaRPr lang="en-US" sz="2245" dirty="0"/>
          </a:p>
        </p:txBody>
      </p:sp>
      <p:sp>
        <p:nvSpPr>
          <p:cNvPr id="18" name="Text 13"/>
          <p:cNvSpPr/>
          <p:nvPr/>
        </p:nvSpPr>
        <p:spPr>
          <a:xfrm>
            <a:off x="10383322" y="5800963"/>
            <a:ext cx="3272314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applications in agriculture help farmers monitor crops, optimize irrigation, and improve yields.</a:t>
            </a:r>
            <a:endParaRPr lang="en-US" sz="170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410420"/>
            <a:ext cx="6743938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Embedded Systems vs. IoT</a:t>
            </a:r>
            <a:endParaRPr lang="en-US" sz="4489" dirty="0"/>
          </a:p>
        </p:txBody>
      </p:sp>
      <p:sp>
        <p:nvSpPr>
          <p:cNvPr id="5" name="Text 2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Embedded Systems</a:t>
            </a:r>
            <a:endParaRPr lang="en-US" sz="2245" dirty="0"/>
          </a:p>
        </p:txBody>
      </p:sp>
      <p:sp>
        <p:nvSpPr>
          <p:cNvPr id="6" name="Text 3"/>
          <p:cNvSpPr/>
          <p:nvPr/>
        </p:nvSpPr>
        <p:spPr>
          <a:xfrm>
            <a:off x="758309" y="4237434"/>
            <a:ext cx="629257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Embedded systems are designed for specific tasks, have limited resources, and operate independently. They are often used in devices like washing machines, cars, and traffic lights.</a:t>
            </a:r>
            <a:endParaRPr lang="en-US" sz="1706" dirty="0"/>
          </a:p>
        </p:txBody>
      </p:sp>
      <p:sp>
        <p:nvSpPr>
          <p:cNvPr id="7" name="Text 4"/>
          <p:cNvSpPr/>
          <p:nvPr/>
        </p:nvSpPr>
        <p:spPr>
          <a:xfrm>
            <a:off x="7587139" y="3664625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IoT Devices</a:t>
            </a:r>
            <a:endParaRPr lang="en-US" sz="2245" dirty="0"/>
          </a:p>
        </p:txBody>
      </p:sp>
      <p:sp>
        <p:nvSpPr>
          <p:cNvPr id="8" name="Text 5"/>
          <p:cNvSpPr/>
          <p:nvPr/>
        </p:nvSpPr>
        <p:spPr>
          <a:xfrm>
            <a:off x="7587139" y="4237434"/>
            <a:ext cx="6292572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devices are connected to the internet, allowing them to communicate and share data with other devices and systems. This enables remote control, automation, and data analysis.</a:t>
            </a:r>
            <a:endParaRPr lang="en-US" sz="170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968454"/>
            <a:ext cx="6292572" cy="62925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7139" y="3487579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Layers in IoT</a:t>
            </a:r>
            <a:endParaRPr lang="en-US" sz="4489" dirty="0"/>
          </a:p>
        </p:txBody>
      </p:sp>
      <p:sp>
        <p:nvSpPr>
          <p:cNvPr id="6" name="Text 2"/>
          <p:cNvSpPr/>
          <p:nvPr/>
        </p:nvSpPr>
        <p:spPr>
          <a:xfrm>
            <a:off x="7587139" y="4416862"/>
            <a:ext cx="6292572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endParaRPr lang="en-US" sz="170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31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0680" y="2966085"/>
            <a:ext cx="7097197" cy="639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38"/>
              </a:lnSpc>
              <a:buNone/>
            </a:pPr>
            <a:r>
              <a:rPr lang="en-US" sz="4030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Layers of the Internet of Things</a:t>
            </a:r>
            <a:endParaRPr lang="en-US" sz="4030" dirty="0"/>
          </a:p>
        </p:txBody>
      </p:sp>
      <p:sp>
        <p:nvSpPr>
          <p:cNvPr id="6" name="Shape 2"/>
          <p:cNvSpPr/>
          <p:nvPr/>
        </p:nvSpPr>
        <p:spPr>
          <a:xfrm>
            <a:off x="928688" y="3897511"/>
            <a:ext cx="87511" cy="3798927"/>
          </a:xfrm>
          <a:prstGeom prst="roundRect">
            <a:avLst>
              <a:gd name="adj" fmla="val 133361"/>
            </a:avLst>
          </a:prstGeom>
          <a:solidFill>
            <a:srgbClr val="EEEFF5"/>
          </a:solidFill>
          <a:ln/>
        </p:spPr>
      </p:sp>
      <p:sp>
        <p:nvSpPr>
          <p:cNvPr id="7" name="Shape 3"/>
          <p:cNvSpPr/>
          <p:nvPr/>
        </p:nvSpPr>
        <p:spPr>
          <a:xfrm>
            <a:off x="1191161" y="4291191"/>
            <a:ext cx="680680" cy="87511"/>
          </a:xfrm>
          <a:prstGeom prst="roundRect">
            <a:avLst>
              <a:gd name="adj" fmla="val 133361"/>
            </a:avLst>
          </a:prstGeom>
          <a:solidFill>
            <a:srgbClr val="EEEFF5"/>
          </a:solidFill>
          <a:ln/>
        </p:spPr>
      </p:sp>
      <p:sp>
        <p:nvSpPr>
          <p:cNvPr id="8" name="Shape 4"/>
          <p:cNvSpPr/>
          <p:nvPr/>
        </p:nvSpPr>
        <p:spPr>
          <a:xfrm>
            <a:off x="753606" y="4116229"/>
            <a:ext cx="437555" cy="437555"/>
          </a:xfrm>
          <a:prstGeom prst="roundRect">
            <a:avLst>
              <a:gd name="adj" fmla="val 26672"/>
            </a:avLst>
          </a:prstGeom>
          <a:solidFill>
            <a:srgbClr val="EEEFF5"/>
          </a:solidFill>
          <a:ln/>
        </p:spPr>
      </p:sp>
      <p:sp>
        <p:nvSpPr>
          <p:cNvPr id="9" name="Text 5"/>
          <p:cNvSpPr/>
          <p:nvPr/>
        </p:nvSpPr>
        <p:spPr>
          <a:xfrm>
            <a:off x="918031" y="4181475"/>
            <a:ext cx="108704" cy="307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241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418" dirty="0"/>
          </a:p>
        </p:txBody>
      </p:sp>
      <p:sp>
        <p:nvSpPr>
          <p:cNvPr id="10" name="Text 6"/>
          <p:cNvSpPr/>
          <p:nvPr/>
        </p:nvSpPr>
        <p:spPr>
          <a:xfrm>
            <a:off x="2042160" y="4091940"/>
            <a:ext cx="255924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Perception Layer</a:t>
            </a:r>
            <a:endParaRPr lang="en-US" sz="2015" dirty="0"/>
          </a:p>
        </p:txBody>
      </p:sp>
      <p:sp>
        <p:nvSpPr>
          <p:cNvPr id="11" name="Text 7"/>
          <p:cNvSpPr/>
          <p:nvPr/>
        </p:nvSpPr>
        <p:spPr>
          <a:xfrm>
            <a:off x="2042160" y="4528542"/>
            <a:ext cx="11907560" cy="311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1"/>
              </a:lnSpc>
              <a:buNone/>
            </a:pPr>
            <a:r>
              <a:rPr lang="en-US" sz="153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consists of sensors, actuators, and other devices that collect data from the physical world.</a:t>
            </a:r>
            <a:endParaRPr lang="en-US" sz="1532" dirty="0"/>
          </a:p>
        </p:txBody>
      </p:sp>
      <p:sp>
        <p:nvSpPr>
          <p:cNvPr id="12" name="Shape 8"/>
          <p:cNvSpPr/>
          <p:nvPr/>
        </p:nvSpPr>
        <p:spPr>
          <a:xfrm>
            <a:off x="1191161" y="5622310"/>
            <a:ext cx="680680" cy="87511"/>
          </a:xfrm>
          <a:prstGeom prst="roundRect">
            <a:avLst>
              <a:gd name="adj" fmla="val 133361"/>
            </a:avLst>
          </a:prstGeom>
          <a:solidFill>
            <a:srgbClr val="EEEFF5"/>
          </a:solidFill>
          <a:ln/>
        </p:spPr>
      </p:sp>
      <p:sp>
        <p:nvSpPr>
          <p:cNvPr id="13" name="Shape 9"/>
          <p:cNvSpPr/>
          <p:nvPr/>
        </p:nvSpPr>
        <p:spPr>
          <a:xfrm>
            <a:off x="753606" y="5447348"/>
            <a:ext cx="437555" cy="437555"/>
          </a:xfrm>
          <a:prstGeom prst="roundRect">
            <a:avLst>
              <a:gd name="adj" fmla="val 26672"/>
            </a:avLst>
          </a:prstGeom>
          <a:solidFill>
            <a:srgbClr val="EEEFF5"/>
          </a:solidFill>
          <a:ln/>
        </p:spPr>
      </p:sp>
      <p:sp>
        <p:nvSpPr>
          <p:cNvPr id="14" name="Text 10"/>
          <p:cNvSpPr/>
          <p:nvPr/>
        </p:nvSpPr>
        <p:spPr>
          <a:xfrm>
            <a:off x="886361" y="5512594"/>
            <a:ext cx="172045" cy="307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241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418" dirty="0"/>
          </a:p>
        </p:txBody>
      </p:sp>
      <p:sp>
        <p:nvSpPr>
          <p:cNvPr id="15" name="Text 11"/>
          <p:cNvSpPr/>
          <p:nvPr/>
        </p:nvSpPr>
        <p:spPr>
          <a:xfrm>
            <a:off x="2042160" y="5423059"/>
            <a:ext cx="255924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Layer</a:t>
            </a:r>
            <a:endParaRPr lang="en-US" sz="2015" dirty="0"/>
          </a:p>
        </p:txBody>
      </p:sp>
      <p:sp>
        <p:nvSpPr>
          <p:cNvPr id="16" name="Text 12"/>
          <p:cNvSpPr/>
          <p:nvPr/>
        </p:nvSpPr>
        <p:spPr>
          <a:xfrm>
            <a:off x="2042160" y="5859661"/>
            <a:ext cx="11907560" cy="311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1"/>
              </a:lnSpc>
              <a:buNone/>
            </a:pPr>
            <a:r>
              <a:rPr lang="en-US" sz="153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connects devices to the internet and facilitates communication between them.</a:t>
            </a:r>
            <a:endParaRPr lang="en-US" sz="1532" dirty="0"/>
          </a:p>
        </p:txBody>
      </p:sp>
      <p:sp>
        <p:nvSpPr>
          <p:cNvPr id="17" name="Shape 13"/>
          <p:cNvSpPr/>
          <p:nvPr/>
        </p:nvSpPr>
        <p:spPr>
          <a:xfrm>
            <a:off x="1191161" y="6953429"/>
            <a:ext cx="680680" cy="87511"/>
          </a:xfrm>
          <a:prstGeom prst="roundRect">
            <a:avLst>
              <a:gd name="adj" fmla="val 133361"/>
            </a:avLst>
          </a:prstGeom>
          <a:solidFill>
            <a:srgbClr val="EEEFF5"/>
          </a:solidFill>
          <a:ln/>
        </p:spPr>
      </p:sp>
      <p:sp>
        <p:nvSpPr>
          <p:cNvPr id="18" name="Shape 14"/>
          <p:cNvSpPr/>
          <p:nvPr/>
        </p:nvSpPr>
        <p:spPr>
          <a:xfrm>
            <a:off x="753606" y="6778466"/>
            <a:ext cx="437555" cy="437555"/>
          </a:xfrm>
          <a:prstGeom prst="roundRect">
            <a:avLst>
              <a:gd name="adj" fmla="val 26672"/>
            </a:avLst>
          </a:prstGeom>
          <a:solidFill>
            <a:srgbClr val="EEEFF5"/>
          </a:solidFill>
          <a:ln/>
        </p:spPr>
      </p:sp>
      <p:sp>
        <p:nvSpPr>
          <p:cNvPr id="19" name="Text 15"/>
          <p:cNvSpPr/>
          <p:nvPr/>
        </p:nvSpPr>
        <p:spPr>
          <a:xfrm>
            <a:off x="889456" y="6843713"/>
            <a:ext cx="165854" cy="307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2418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418" dirty="0"/>
          </a:p>
        </p:txBody>
      </p:sp>
      <p:sp>
        <p:nvSpPr>
          <p:cNvPr id="20" name="Text 16"/>
          <p:cNvSpPr/>
          <p:nvPr/>
        </p:nvSpPr>
        <p:spPr>
          <a:xfrm>
            <a:off x="2042160" y="6754177"/>
            <a:ext cx="2559248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9"/>
              </a:lnSpc>
              <a:buNone/>
            </a:pPr>
            <a:r>
              <a:rPr lang="en-US" sz="201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 Layer</a:t>
            </a:r>
            <a:endParaRPr lang="en-US" sz="2015" dirty="0"/>
          </a:p>
        </p:txBody>
      </p:sp>
      <p:sp>
        <p:nvSpPr>
          <p:cNvPr id="21" name="Text 17"/>
          <p:cNvSpPr/>
          <p:nvPr/>
        </p:nvSpPr>
        <p:spPr>
          <a:xfrm>
            <a:off x="2042160" y="7190780"/>
            <a:ext cx="11907560" cy="311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1"/>
              </a:lnSpc>
              <a:buNone/>
            </a:pPr>
            <a:r>
              <a:rPr lang="en-US" sz="1532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provides services and applications that use the data collected by IoT devices.</a:t>
            </a:r>
            <a:endParaRPr lang="en-US" sz="15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48" y="2260402"/>
            <a:ext cx="4944904" cy="370867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4709" y="834866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Perception Layer</a:t>
            </a:r>
            <a:endParaRPr lang="en-US" sz="4489" dirty="0"/>
          </a:p>
        </p:txBody>
      </p:sp>
      <p:sp>
        <p:nvSpPr>
          <p:cNvPr id="7" name="Shape 2"/>
          <p:cNvSpPr/>
          <p:nvPr/>
        </p:nvSpPr>
        <p:spPr>
          <a:xfrm>
            <a:off x="6244709" y="1872496"/>
            <a:ext cx="3705463" cy="3692962"/>
          </a:xfrm>
          <a:prstGeom prst="roundRect">
            <a:avLst>
              <a:gd name="adj" fmla="val 3520"/>
            </a:avLst>
          </a:prstGeom>
          <a:solidFill>
            <a:srgbClr val="EEEFF5"/>
          </a:solidFill>
          <a:ln/>
        </p:spPr>
      </p:sp>
      <p:sp>
        <p:nvSpPr>
          <p:cNvPr id="8" name="Text 3"/>
          <p:cNvSpPr/>
          <p:nvPr/>
        </p:nvSpPr>
        <p:spPr>
          <a:xfrm>
            <a:off x="6461284" y="208907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Sensors</a:t>
            </a:r>
            <a:endParaRPr lang="en-US" sz="2245" dirty="0"/>
          </a:p>
        </p:txBody>
      </p:sp>
      <p:sp>
        <p:nvSpPr>
          <p:cNvPr id="9" name="Text 4"/>
          <p:cNvSpPr/>
          <p:nvPr/>
        </p:nvSpPr>
        <p:spPr>
          <a:xfrm>
            <a:off x="6461284" y="2575203"/>
            <a:ext cx="3272314" cy="2773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Sensors are devices that measure physical quantities such as temperature, humidity, light, and motion. They convert these measurements into digital signals that can be transmitted over a network.</a:t>
            </a:r>
            <a:endParaRPr lang="en-US" sz="1706" dirty="0"/>
          </a:p>
        </p:txBody>
      </p:sp>
      <p:sp>
        <p:nvSpPr>
          <p:cNvPr id="10" name="Shape 5"/>
          <p:cNvSpPr/>
          <p:nvPr/>
        </p:nvSpPr>
        <p:spPr>
          <a:xfrm>
            <a:off x="10166747" y="1872496"/>
            <a:ext cx="3705463" cy="3692962"/>
          </a:xfrm>
          <a:prstGeom prst="roundRect">
            <a:avLst>
              <a:gd name="adj" fmla="val 3520"/>
            </a:avLst>
          </a:prstGeom>
          <a:solidFill>
            <a:srgbClr val="EEEFF5"/>
          </a:solidFill>
          <a:ln/>
        </p:spPr>
      </p:sp>
      <p:sp>
        <p:nvSpPr>
          <p:cNvPr id="11" name="Text 6"/>
          <p:cNvSpPr/>
          <p:nvPr/>
        </p:nvSpPr>
        <p:spPr>
          <a:xfrm>
            <a:off x="10383322" y="2089071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Actuators</a:t>
            </a:r>
            <a:endParaRPr lang="en-US" sz="2245" dirty="0"/>
          </a:p>
        </p:txBody>
      </p:sp>
      <p:sp>
        <p:nvSpPr>
          <p:cNvPr id="12" name="Text 7"/>
          <p:cNvSpPr/>
          <p:nvPr/>
        </p:nvSpPr>
        <p:spPr>
          <a:xfrm>
            <a:off x="10383322" y="2575203"/>
            <a:ext cx="3272314" cy="2080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Actuators are devices that control physical processes, such as opening and closing valves, turning motors on and off, and adjusting lighting levels.</a:t>
            </a:r>
            <a:endParaRPr lang="en-US" sz="1706" dirty="0"/>
          </a:p>
        </p:txBody>
      </p:sp>
      <p:sp>
        <p:nvSpPr>
          <p:cNvPr id="13" name="Shape 8"/>
          <p:cNvSpPr/>
          <p:nvPr/>
        </p:nvSpPr>
        <p:spPr>
          <a:xfrm>
            <a:off x="6244709" y="5782032"/>
            <a:ext cx="7627382" cy="1612702"/>
          </a:xfrm>
          <a:prstGeom prst="roundRect">
            <a:avLst>
              <a:gd name="adj" fmla="val 8061"/>
            </a:avLst>
          </a:prstGeom>
          <a:solidFill>
            <a:srgbClr val="EEEFF5"/>
          </a:solidFill>
          <a:ln/>
        </p:spPr>
      </p:sp>
      <p:sp>
        <p:nvSpPr>
          <p:cNvPr id="14" name="Text 9"/>
          <p:cNvSpPr/>
          <p:nvPr/>
        </p:nvSpPr>
        <p:spPr>
          <a:xfrm>
            <a:off x="6461284" y="5998607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Acquisition</a:t>
            </a:r>
            <a:endParaRPr lang="en-US" sz="2245" dirty="0"/>
          </a:p>
        </p:txBody>
      </p:sp>
      <p:sp>
        <p:nvSpPr>
          <p:cNvPr id="15" name="Text 10"/>
          <p:cNvSpPr/>
          <p:nvPr/>
        </p:nvSpPr>
        <p:spPr>
          <a:xfrm>
            <a:off x="6461284" y="6484739"/>
            <a:ext cx="7194233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perception layer is responsible for acquiring data from the physical world through sensors and actuators.</a:t>
            </a:r>
            <a:endParaRPr lang="en-US" sz="170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3544967"/>
            <a:ext cx="5701546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Network Layer</a:t>
            </a:r>
            <a:endParaRPr lang="en-US" sz="4489" dirty="0"/>
          </a:p>
        </p:txBody>
      </p:sp>
      <p:sp>
        <p:nvSpPr>
          <p:cNvPr id="6" name="Shape 2"/>
          <p:cNvSpPr/>
          <p:nvPr/>
        </p:nvSpPr>
        <p:spPr>
          <a:xfrm>
            <a:off x="758309" y="4826318"/>
            <a:ext cx="487442" cy="487442"/>
          </a:xfrm>
          <a:prstGeom prst="roundRect">
            <a:avLst>
              <a:gd name="adj" fmla="val 26669"/>
            </a:avLst>
          </a:prstGeom>
          <a:solidFill>
            <a:srgbClr val="EEEFF5"/>
          </a:solidFill>
          <a:ln/>
        </p:spPr>
      </p:sp>
      <p:sp>
        <p:nvSpPr>
          <p:cNvPr id="7" name="Text 3"/>
          <p:cNvSpPr/>
          <p:nvPr/>
        </p:nvSpPr>
        <p:spPr>
          <a:xfrm>
            <a:off x="941427" y="4898946"/>
            <a:ext cx="121087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94" dirty="0"/>
          </a:p>
        </p:txBody>
      </p:sp>
      <p:sp>
        <p:nvSpPr>
          <p:cNvPr id="8" name="Text 4"/>
          <p:cNvSpPr/>
          <p:nvPr/>
        </p:nvSpPr>
        <p:spPr>
          <a:xfrm>
            <a:off x="1462326" y="482631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Connectivity</a:t>
            </a:r>
            <a:endParaRPr lang="en-US" sz="2245" dirty="0"/>
          </a:p>
        </p:txBody>
      </p:sp>
      <p:sp>
        <p:nvSpPr>
          <p:cNvPr id="9" name="Text 5"/>
          <p:cNvSpPr/>
          <p:nvPr/>
        </p:nvSpPr>
        <p:spPr>
          <a:xfrm>
            <a:off x="1462326" y="5312450"/>
            <a:ext cx="3522821" cy="2080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network layer provides connectivity between devices and the internet. This includes technologies such as Wi-Fi, Bluetooth, cellular networks, and satellite communication.</a:t>
            </a:r>
            <a:endParaRPr lang="en-US" sz="1706" dirty="0"/>
          </a:p>
        </p:txBody>
      </p:sp>
      <p:sp>
        <p:nvSpPr>
          <p:cNvPr id="10" name="Shape 6"/>
          <p:cNvSpPr/>
          <p:nvPr/>
        </p:nvSpPr>
        <p:spPr>
          <a:xfrm>
            <a:off x="5201722" y="4826318"/>
            <a:ext cx="487442" cy="487442"/>
          </a:xfrm>
          <a:prstGeom prst="roundRect">
            <a:avLst>
              <a:gd name="adj" fmla="val 26669"/>
            </a:avLst>
          </a:prstGeom>
          <a:solidFill>
            <a:srgbClr val="EEEFF5"/>
          </a:solidFill>
          <a:ln/>
        </p:spPr>
      </p:sp>
      <p:sp>
        <p:nvSpPr>
          <p:cNvPr id="11" name="Text 7"/>
          <p:cNvSpPr/>
          <p:nvPr/>
        </p:nvSpPr>
        <p:spPr>
          <a:xfrm>
            <a:off x="5349597" y="4898946"/>
            <a:ext cx="191572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94" dirty="0"/>
          </a:p>
        </p:txBody>
      </p:sp>
      <p:sp>
        <p:nvSpPr>
          <p:cNvPr id="12" name="Text 8"/>
          <p:cNvSpPr/>
          <p:nvPr/>
        </p:nvSpPr>
        <p:spPr>
          <a:xfrm>
            <a:off x="5905738" y="482631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Routing</a:t>
            </a:r>
            <a:endParaRPr lang="en-US" sz="2245" dirty="0"/>
          </a:p>
        </p:txBody>
      </p:sp>
      <p:sp>
        <p:nvSpPr>
          <p:cNvPr id="13" name="Text 9"/>
          <p:cNvSpPr/>
          <p:nvPr/>
        </p:nvSpPr>
        <p:spPr>
          <a:xfrm>
            <a:off x="5905738" y="5312450"/>
            <a:ext cx="3522821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layer manages the flow of data between devices, ensuring that it reaches its intended destination.</a:t>
            </a:r>
            <a:endParaRPr lang="en-US" sz="1706" dirty="0"/>
          </a:p>
        </p:txBody>
      </p:sp>
      <p:sp>
        <p:nvSpPr>
          <p:cNvPr id="14" name="Shape 10"/>
          <p:cNvSpPr/>
          <p:nvPr/>
        </p:nvSpPr>
        <p:spPr>
          <a:xfrm>
            <a:off x="9645134" y="4826318"/>
            <a:ext cx="487442" cy="487442"/>
          </a:xfrm>
          <a:prstGeom prst="roundRect">
            <a:avLst>
              <a:gd name="adj" fmla="val 26669"/>
            </a:avLst>
          </a:prstGeom>
          <a:solidFill>
            <a:srgbClr val="EEEFF5"/>
          </a:solidFill>
          <a:ln/>
        </p:spPr>
      </p:sp>
      <p:sp>
        <p:nvSpPr>
          <p:cNvPr id="15" name="Text 11"/>
          <p:cNvSpPr/>
          <p:nvPr/>
        </p:nvSpPr>
        <p:spPr>
          <a:xfrm>
            <a:off x="9796463" y="4898946"/>
            <a:ext cx="184666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4"/>
              </a:lnSpc>
              <a:buNone/>
            </a:pPr>
            <a:r>
              <a:rPr lang="en-US" sz="269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94" dirty="0"/>
          </a:p>
        </p:txBody>
      </p:sp>
      <p:sp>
        <p:nvSpPr>
          <p:cNvPr id="16" name="Text 12"/>
          <p:cNvSpPr/>
          <p:nvPr/>
        </p:nvSpPr>
        <p:spPr>
          <a:xfrm>
            <a:off x="10349151" y="4826318"/>
            <a:ext cx="2850713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6"/>
              </a:lnSpc>
              <a:buNone/>
            </a:pPr>
            <a:r>
              <a:rPr lang="en-US" sz="224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</a:t>
            </a:r>
            <a:endParaRPr lang="en-US" sz="2245" dirty="0"/>
          </a:p>
        </p:txBody>
      </p:sp>
      <p:sp>
        <p:nvSpPr>
          <p:cNvPr id="17" name="Text 13"/>
          <p:cNvSpPr/>
          <p:nvPr/>
        </p:nvSpPr>
        <p:spPr>
          <a:xfrm>
            <a:off x="10349151" y="5312450"/>
            <a:ext cx="3522821" cy="1733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network layer includes security measures to protect data from unauthorized access and ensure reliable communication.</a:t>
            </a:r>
            <a:endParaRPr lang="en-US" sz="170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482" y="1737360"/>
            <a:ext cx="5009317" cy="475476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7941" y="982980"/>
            <a:ext cx="5022533" cy="6276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4"/>
              </a:lnSpc>
              <a:buNone/>
            </a:pPr>
            <a:r>
              <a:rPr lang="en-US" sz="3955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Application Layer</a:t>
            </a:r>
            <a:endParaRPr lang="en-US" sz="395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41" y="1896904"/>
            <a:ext cx="477083" cy="47708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67941" y="2564844"/>
            <a:ext cx="251126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 Services</a:t>
            </a:r>
            <a:endParaRPr lang="en-US" sz="1977" dirty="0"/>
          </a:p>
        </p:txBody>
      </p:sp>
      <p:sp>
        <p:nvSpPr>
          <p:cNvPr id="9" name="Text 3"/>
          <p:cNvSpPr/>
          <p:nvPr/>
        </p:nvSpPr>
        <p:spPr>
          <a:xfrm>
            <a:off x="667941" y="2993112"/>
            <a:ext cx="7808119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50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services provide storage, processing, and analysis capabilities for IoT data.</a:t>
            </a:r>
            <a:endParaRPr lang="en-US" sz="1503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41" y="3870960"/>
            <a:ext cx="477083" cy="47708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67941" y="4538901"/>
            <a:ext cx="251126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Analytics</a:t>
            </a:r>
            <a:endParaRPr lang="en-US" sz="1977" dirty="0"/>
          </a:p>
        </p:txBody>
      </p:sp>
      <p:sp>
        <p:nvSpPr>
          <p:cNvPr id="12" name="Text 5"/>
          <p:cNvSpPr/>
          <p:nvPr/>
        </p:nvSpPr>
        <p:spPr>
          <a:xfrm>
            <a:off x="667941" y="4967168"/>
            <a:ext cx="7808119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50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analytics tools allow users to extract insights and patterns from IoT data.</a:t>
            </a:r>
            <a:endParaRPr lang="en-US" sz="1503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41" y="5845016"/>
            <a:ext cx="477083" cy="477083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67941" y="6512957"/>
            <a:ext cx="2511266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97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Interfaces</a:t>
            </a:r>
            <a:endParaRPr lang="en-US" sz="1977" dirty="0"/>
          </a:p>
        </p:txBody>
      </p:sp>
      <p:sp>
        <p:nvSpPr>
          <p:cNvPr id="15" name="Text 7"/>
          <p:cNvSpPr/>
          <p:nvPr/>
        </p:nvSpPr>
        <p:spPr>
          <a:xfrm>
            <a:off x="667941" y="6941225"/>
            <a:ext cx="7808119" cy="3052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50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interfaces enable users to interact with IoT devices and applications.</a:t>
            </a:r>
            <a:endParaRPr lang="en-US" sz="150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45" y="2593181"/>
            <a:ext cx="4999792" cy="30457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67676" y="535305"/>
            <a:ext cx="5122902" cy="640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2"/>
              </a:lnSpc>
              <a:buNone/>
            </a:pPr>
            <a:r>
              <a:rPr lang="en-US" sz="4034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How IoT Works</a:t>
            </a:r>
            <a:endParaRPr lang="en-US" sz="403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676" y="1467564"/>
            <a:ext cx="973336" cy="155733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432953" y="1662232"/>
            <a:ext cx="2561392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1"/>
              </a:lnSpc>
              <a:buNone/>
            </a:pPr>
            <a:r>
              <a:rPr lang="en-US" sz="201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Collection</a:t>
            </a:r>
            <a:endParaRPr lang="en-US" sz="2017" dirty="0"/>
          </a:p>
        </p:txBody>
      </p:sp>
      <p:sp>
        <p:nvSpPr>
          <p:cNvPr id="9" name="Text 3"/>
          <p:cNvSpPr/>
          <p:nvPr/>
        </p:nvSpPr>
        <p:spPr>
          <a:xfrm>
            <a:off x="7432953" y="2099072"/>
            <a:ext cx="6516172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3"/>
              </a:lnSpc>
              <a:buNone/>
            </a:pPr>
            <a:r>
              <a:rPr lang="en-US" sz="153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Sensors collect data from the physical environment.</a:t>
            </a:r>
            <a:endParaRPr lang="en-US" sz="1533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676" y="3024902"/>
            <a:ext cx="973336" cy="155733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432953" y="3219569"/>
            <a:ext cx="2561392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1"/>
              </a:lnSpc>
              <a:buNone/>
            </a:pPr>
            <a:r>
              <a:rPr lang="en-US" sz="201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Transmission</a:t>
            </a:r>
            <a:endParaRPr lang="en-US" sz="2017" dirty="0"/>
          </a:p>
        </p:txBody>
      </p:sp>
      <p:sp>
        <p:nvSpPr>
          <p:cNvPr id="12" name="Text 5"/>
          <p:cNvSpPr/>
          <p:nvPr/>
        </p:nvSpPr>
        <p:spPr>
          <a:xfrm>
            <a:off x="7432953" y="3656409"/>
            <a:ext cx="6516172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3"/>
              </a:lnSpc>
              <a:buNone/>
            </a:pPr>
            <a:r>
              <a:rPr lang="en-US" sz="153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is transmitted to a central processing unit or cloud server.</a:t>
            </a:r>
            <a:endParaRPr lang="en-US" sz="1533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676" y="4582239"/>
            <a:ext cx="973336" cy="155733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432953" y="4776907"/>
            <a:ext cx="2561392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1"/>
              </a:lnSpc>
              <a:buNone/>
            </a:pPr>
            <a:r>
              <a:rPr lang="en-US" sz="201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Processing</a:t>
            </a:r>
            <a:endParaRPr lang="en-US" sz="2017" dirty="0"/>
          </a:p>
        </p:txBody>
      </p:sp>
      <p:sp>
        <p:nvSpPr>
          <p:cNvPr id="15" name="Text 7"/>
          <p:cNvSpPr/>
          <p:nvPr/>
        </p:nvSpPr>
        <p:spPr>
          <a:xfrm>
            <a:off x="7432953" y="5213747"/>
            <a:ext cx="6516172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53"/>
              </a:lnSpc>
              <a:buNone/>
            </a:pPr>
            <a:r>
              <a:rPr lang="en-US" sz="153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is analyzed and processed to generate insights and actions.</a:t>
            </a:r>
            <a:endParaRPr lang="en-US" sz="1533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676" y="6139577"/>
            <a:ext cx="973336" cy="155733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432953" y="6334244"/>
            <a:ext cx="2561392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1"/>
              </a:lnSpc>
              <a:buNone/>
            </a:pPr>
            <a:r>
              <a:rPr lang="en-US" sz="2017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Feedback and Control</a:t>
            </a:r>
            <a:endParaRPr lang="en-US" sz="2017" dirty="0"/>
          </a:p>
        </p:txBody>
      </p:sp>
      <p:sp>
        <p:nvSpPr>
          <p:cNvPr id="18" name="Text 9"/>
          <p:cNvSpPr/>
          <p:nvPr/>
        </p:nvSpPr>
        <p:spPr>
          <a:xfrm>
            <a:off x="7432953" y="6771084"/>
            <a:ext cx="6516172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3"/>
              </a:lnSpc>
              <a:buNone/>
            </a:pPr>
            <a:r>
              <a:rPr lang="en-US" sz="1533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Actions are taken based on the processed data, affecting the physical world through actuators.</a:t>
            </a:r>
            <a:endParaRPr lang="en-US" sz="15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48" y="1271468"/>
            <a:ext cx="4944785" cy="568654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4709" y="1348145"/>
            <a:ext cx="7055287" cy="712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2"/>
              </a:lnSpc>
              <a:buNone/>
            </a:pPr>
            <a:r>
              <a:rPr lang="en-US" sz="4489" b="1" dirty="0">
                <a:solidFill>
                  <a:srgbClr val="396A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Sensors and Data Collection</a:t>
            </a:r>
            <a:endParaRPr lang="en-US" sz="4489" dirty="0"/>
          </a:p>
        </p:txBody>
      </p:sp>
      <p:sp>
        <p:nvSpPr>
          <p:cNvPr id="7" name="Text 2"/>
          <p:cNvSpPr/>
          <p:nvPr/>
        </p:nvSpPr>
        <p:spPr>
          <a:xfrm>
            <a:off x="6461284" y="2523292"/>
            <a:ext cx="3376732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</a:t>
            </a:r>
            <a:endParaRPr lang="en-US" sz="1706" dirty="0"/>
          </a:p>
        </p:txBody>
      </p:sp>
      <p:sp>
        <p:nvSpPr>
          <p:cNvPr id="8" name="Text 3"/>
          <p:cNvSpPr/>
          <p:nvPr/>
        </p:nvSpPr>
        <p:spPr>
          <a:xfrm>
            <a:off x="10278785" y="2523292"/>
            <a:ext cx="3376732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706" dirty="0"/>
          </a:p>
        </p:txBody>
      </p:sp>
      <p:sp>
        <p:nvSpPr>
          <p:cNvPr id="9" name="Shape 4"/>
          <p:cNvSpPr/>
          <p:nvPr/>
        </p:nvSpPr>
        <p:spPr>
          <a:xfrm>
            <a:off x="6244709" y="3007519"/>
            <a:ext cx="7627382" cy="968454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6461284" y="3145036"/>
            <a:ext cx="3376732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Temperature Sensors</a:t>
            </a:r>
            <a:endParaRPr lang="en-US" sz="1706" dirty="0"/>
          </a:p>
        </p:txBody>
      </p:sp>
      <p:sp>
        <p:nvSpPr>
          <p:cNvPr id="11" name="Text 6"/>
          <p:cNvSpPr/>
          <p:nvPr/>
        </p:nvSpPr>
        <p:spPr>
          <a:xfrm>
            <a:off x="10278785" y="3145036"/>
            <a:ext cx="3376732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temperature in various environments.</a:t>
            </a:r>
            <a:endParaRPr lang="en-US" sz="1706" dirty="0"/>
          </a:p>
        </p:txBody>
      </p:sp>
      <p:sp>
        <p:nvSpPr>
          <p:cNvPr id="12" name="Text 7"/>
          <p:cNvSpPr/>
          <p:nvPr/>
        </p:nvSpPr>
        <p:spPr>
          <a:xfrm>
            <a:off x="6461284" y="4113490"/>
            <a:ext cx="3376732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Humidity Sensors</a:t>
            </a:r>
            <a:endParaRPr lang="en-US" sz="1706" dirty="0"/>
          </a:p>
        </p:txBody>
      </p:sp>
      <p:sp>
        <p:nvSpPr>
          <p:cNvPr id="13" name="Text 8"/>
          <p:cNvSpPr/>
          <p:nvPr/>
        </p:nvSpPr>
        <p:spPr>
          <a:xfrm>
            <a:off x="10278785" y="4113490"/>
            <a:ext cx="3376732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moisture levels in the air.</a:t>
            </a:r>
            <a:endParaRPr lang="en-US" sz="1706" dirty="0"/>
          </a:p>
        </p:txBody>
      </p:sp>
      <p:sp>
        <p:nvSpPr>
          <p:cNvPr id="14" name="Shape 9"/>
          <p:cNvSpPr/>
          <p:nvPr/>
        </p:nvSpPr>
        <p:spPr>
          <a:xfrm>
            <a:off x="6244709" y="4944428"/>
            <a:ext cx="7627382" cy="968454"/>
          </a:xfrm>
          <a:prstGeom prst="rect">
            <a:avLst/>
          </a:prstGeom>
          <a:solidFill>
            <a:srgbClr val="4B54FF">
              <a:alpha val="5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461284" y="5081945"/>
            <a:ext cx="3376732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Motion Sensors</a:t>
            </a:r>
            <a:endParaRPr lang="en-US" sz="1706" dirty="0"/>
          </a:p>
        </p:txBody>
      </p:sp>
      <p:sp>
        <p:nvSpPr>
          <p:cNvPr id="16" name="Text 11"/>
          <p:cNvSpPr/>
          <p:nvPr/>
        </p:nvSpPr>
        <p:spPr>
          <a:xfrm>
            <a:off x="10278785" y="5081945"/>
            <a:ext cx="3376732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movement and changes in position.</a:t>
            </a:r>
            <a:endParaRPr lang="en-US" sz="1706" dirty="0"/>
          </a:p>
        </p:txBody>
      </p:sp>
      <p:sp>
        <p:nvSpPr>
          <p:cNvPr id="17" name="Text 12"/>
          <p:cNvSpPr/>
          <p:nvPr/>
        </p:nvSpPr>
        <p:spPr>
          <a:xfrm>
            <a:off x="6461284" y="6050399"/>
            <a:ext cx="3376732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 Sensors</a:t>
            </a:r>
            <a:endParaRPr lang="en-US" sz="1706" dirty="0"/>
          </a:p>
        </p:txBody>
      </p:sp>
      <p:sp>
        <p:nvSpPr>
          <p:cNvPr id="18" name="Text 13"/>
          <p:cNvSpPr/>
          <p:nvPr/>
        </p:nvSpPr>
        <p:spPr>
          <a:xfrm>
            <a:off x="10278785" y="6050399"/>
            <a:ext cx="3376732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1706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Measure light intensity and color.</a:t>
            </a:r>
            <a:endParaRPr lang="en-US" sz="170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8</cp:revision>
  <dcterms:created xsi:type="dcterms:W3CDTF">2024-07-10T07:12:54Z</dcterms:created>
  <dcterms:modified xsi:type="dcterms:W3CDTF">2024-07-10T07:15:40Z</dcterms:modified>
</cp:coreProperties>
</file>